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3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8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ECFEB-3484-4260-B552-BD4F45DB631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B851-7EE2-4083-8934-A9942CD1539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ECFEB-3484-4260-B552-BD4F45DB631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B851-7EE2-4083-8934-A9942CD1539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ECFEB-3484-4260-B552-BD4F45DB631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B851-7EE2-4083-8934-A9942CD1539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ECFEB-3484-4260-B552-BD4F45DB631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B851-7EE2-4083-8934-A9942CD1539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ECFEB-3484-4260-B552-BD4F45DB631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B851-7EE2-4083-8934-A9942CD1539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ECFEB-3484-4260-B552-BD4F45DB631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B851-7EE2-4083-8934-A9942CD1539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ECFEB-3484-4260-B552-BD4F45DB631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B851-7EE2-4083-8934-A9942CD1539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ECFEB-3484-4260-B552-BD4F45DB631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B851-7EE2-4083-8934-A9942CD1539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ECFEB-3484-4260-B552-BD4F45DB631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B851-7EE2-4083-8934-A9942CD1539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ECFEB-3484-4260-B552-BD4F45DB631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B851-7EE2-4083-8934-A9942CD1539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ECFEB-3484-4260-B552-BD4F45DB631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AB851-7EE2-4083-8934-A9942CD1539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ECFEB-3484-4260-B552-BD4F45DB6312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AB851-7EE2-4083-8934-A9942CD1539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539552" y="2780928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školy: Střední zdravotnická škola a vyšší odborná škola zdravotnická Karlovy Vary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Číslo projektu: CZ.1.07/1.5.00/34.0953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Vzdělávací materiál: Nepřímá řeč</a:t>
            </a:r>
            <a:r>
              <a:rPr lang="en-GB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lang="en-GB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Šablona III/2 Inovace a zkvalitnění výuky prostřednictvím ICT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materiálu: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VY_32_INOVACE_ANJ.2.19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Datum tvorby: 20.3.2014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Vyučovací předmět, ročník, obor: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ANJ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2. ročník, všechny obory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Autor: Mgr. Ilona Kopšová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Anotace: DUM využívá ICT při výuce, motivuje a aktivuje žáky. Inovuje a zkvalitňuje výuku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anglického jazyka. Procvičuje tvoření a užití</a:t>
            </a:r>
            <a:r>
              <a:rPr lang="en-GB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nepřímého rozkazu, žádosti a rady.</a:t>
            </a:r>
          </a:p>
        </p:txBody>
      </p:sp>
      <p:pic>
        <p:nvPicPr>
          <p:cNvPr id="3" name="Obrázek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7686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771800" y="836712"/>
            <a:ext cx="605217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GB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Reported orders,</a:t>
            </a:r>
          </a:p>
          <a:p>
            <a:pPr algn="ctr"/>
            <a:r>
              <a:rPr lang="en-GB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requests and advice</a:t>
            </a:r>
            <a:r>
              <a:rPr lang="cs-CZ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cs-CZ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17" name="Skupina 16"/>
          <p:cNvGrpSpPr/>
          <p:nvPr/>
        </p:nvGrpSpPr>
        <p:grpSpPr>
          <a:xfrm>
            <a:off x="395536" y="476672"/>
            <a:ext cx="2232248" cy="3346739"/>
            <a:chOff x="395536" y="476672"/>
            <a:chExt cx="2232248" cy="3346739"/>
          </a:xfrm>
        </p:grpSpPr>
        <p:pic>
          <p:nvPicPr>
            <p:cNvPr id="1026" name="Picture 2" descr="C:\Users\Ilona\AppData\Local\Microsoft\Windows\Temporary Internet Files\Content.IE5\I3AFN4EQ\MP900422358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476672"/>
              <a:ext cx="2232248" cy="3346739"/>
            </a:xfrm>
            <a:prstGeom prst="rect">
              <a:avLst/>
            </a:prstGeom>
            <a:noFill/>
          </p:spPr>
        </p:pic>
        <p:sp>
          <p:nvSpPr>
            <p:cNvPr id="14" name="TextovéPole 13"/>
            <p:cNvSpPr txBox="1"/>
            <p:nvPr/>
          </p:nvSpPr>
          <p:spPr>
            <a:xfrm>
              <a:off x="467544" y="62068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1</a:t>
              </a:r>
              <a:endParaRPr lang="en-GB" dirty="0"/>
            </a:p>
          </p:txBody>
        </p:sp>
      </p:grpSp>
      <p:grpSp>
        <p:nvGrpSpPr>
          <p:cNvPr id="18" name="Skupina 17"/>
          <p:cNvGrpSpPr/>
          <p:nvPr/>
        </p:nvGrpSpPr>
        <p:grpSpPr>
          <a:xfrm>
            <a:off x="2915816" y="3717032"/>
            <a:ext cx="3535977" cy="2530015"/>
            <a:chOff x="2915816" y="3717032"/>
            <a:chExt cx="3535977" cy="2530015"/>
          </a:xfrm>
        </p:grpSpPr>
        <p:pic>
          <p:nvPicPr>
            <p:cNvPr id="1030" name="Picture 6" descr="C:\Users\Ilona\AppData\Local\Microsoft\Windows\Temporary Internet Files\Content.IE5\WXYIKB1O\MP900442429[1]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15816" y="3717032"/>
              <a:ext cx="3535977" cy="2530015"/>
            </a:xfrm>
            <a:prstGeom prst="rect">
              <a:avLst/>
            </a:prstGeom>
            <a:noFill/>
          </p:spPr>
        </p:pic>
        <p:sp>
          <p:nvSpPr>
            <p:cNvPr id="15" name="TextovéPole 14"/>
            <p:cNvSpPr txBox="1"/>
            <p:nvPr/>
          </p:nvSpPr>
          <p:spPr>
            <a:xfrm>
              <a:off x="6084168" y="393305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2</a:t>
              </a:r>
              <a:endParaRPr lang="en-GB" dirty="0"/>
            </a:p>
          </p:txBody>
        </p:sp>
      </p:grpSp>
      <p:grpSp>
        <p:nvGrpSpPr>
          <p:cNvPr id="19" name="Skupina 18"/>
          <p:cNvGrpSpPr/>
          <p:nvPr/>
        </p:nvGrpSpPr>
        <p:grpSpPr>
          <a:xfrm>
            <a:off x="7020272" y="2708920"/>
            <a:ext cx="1728192" cy="2750903"/>
            <a:chOff x="7020272" y="2708920"/>
            <a:chExt cx="1728192" cy="2750903"/>
          </a:xfrm>
        </p:grpSpPr>
        <p:pic>
          <p:nvPicPr>
            <p:cNvPr id="1027" name="Picture 3" descr="C:\Users\Ilona\AppData\Local\Microsoft\Windows\Temporary Internet Files\Content.IE5\OCH93P8O\MC900434605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020272" y="2708920"/>
              <a:ext cx="1728192" cy="2750903"/>
            </a:xfrm>
            <a:prstGeom prst="rect">
              <a:avLst/>
            </a:prstGeom>
            <a:noFill/>
          </p:spPr>
        </p:pic>
        <p:sp>
          <p:nvSpPr>
            <p:cNvPr id="16" name="TextovéPole 15"/>
            <p:cNvSpPr txBox="1"/>
            <p:nvPr/>
          </p:nvSpPr>
          <p:spPr>
            <a:xfrm>
              <a:off x="8316416" y="328498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3</a:t>
              </a:r>
              <a:endParaRPr lang="en-GB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Skupina 11"/>
          <p:cNvGrpSpPr/>
          <p:nvPr/>
        </p:nvGrpSpPr>
        <p:grpSpPr>
          <a:xfrm>
            <a:off x="251520" y="3212976"/>
            <a:ext cx="2232248" cy="3346739"/>
            <a:chOff x="395536" y="476672"/>
            <a:chExt cx="2232248" cy="3346739"/>
          </a:xfrm>
        </p:grpSpPr>
        <p:pic>
          <p:nvPicPr>
            <p:cNvPr id="13" name="Picture 2" descr="C:\Users\Ilona\AppData\Local\Microsoft\Windows\Temporary Internet Files\Content.IE5\I3AFN4EQ\MP900422358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476672"/>
              <a:ext cx="2232248" cy="3346739"/>
            </a:xfrm>
            <a:prstGeom prst="rect">
              <a:avLst/>
            </a:prstGeom>
            <a:noFill/>
          </p:spPr>
        </p:pic>
        <p:sp>
          <p:nvSpPr>
            <p:cNvPr id="14" name="TextovéPole 13"/>
            <p:cNvSpPr txBox="1"/>
            <p:nvPr/>
          </p:nvSpPr>
          <p:spPr>
            <a:xfrm>
              <a:off x="467544" y="620688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1</a:t>
              </a:r>
              <a:endParaRPr lang="en-GB" dirty="0"/>
            </a:p>
          </p:txBody>
        </p:sp>
      </p:grpSp>
      <p:sp>
        <p:nvSpPr>
          <p:cNvPr id="2" name="Obdélník 1"/>
          <p:cNvSpPr/>
          <p:nvPr/>
        </p:nvSpPr>
        <p:spPr>
          <a:xfrm>
            <a:off x="1462578" y="548680"/>
            <a:ext cx="61584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REPORTING ORDERS</a:t>
            </a:r>
            <a:endParaRPr lang="en-GB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539552" y="1628800"/>
            <a:ext cx="816608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We can report orders, requests and advice with </a:t>
            </a:r>
          </a:p>
          <a:p>
            <a:r>
              <a:rPr lang="en-GB" sz="3200" dirty="0" smtClean="0"/>
              <a:t>a reporting verb + infinitive with </a:t>
            </a:r>
            <a:r>
              <a:rPr lang="en-GB" sz="3200" i="1" dirty="0" smtClean="0"/>
              <a:t>to.</a:t>
            </a:r>
          </a:p>
          <a:p>
            <a:r>
              <a:rPr lang="en-GB" sz="3200" b="1" dirty="0" smtClean="0"/>
              <a:t>These reporting verbs all need an object.</a:t>
            </a:r>
            <a:endParaRPr lang="en-GB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1763688" y="3789040"/>
            <a:ext cx="5904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My mother said: ‘</a:t>
            </a:r>
            <a:r>
              <a:rPr lang="en-GB" sz="2400" i="1" dirty="0" smtClean="0"/>
              <a:t>Stop eating the chocolate.</a:t>
            </a:r>
            <a:r>
              <a:rPr lang="en-GB" sz="2400" dirty="0" smtClean="0"/>
              <a:t>’ </a:t>
            </a:r>
            <a:endParaRPr lang="en-GB" sz="2400" dirty="0"/>
          </a:p>
        </p:txBody>
      </p:sp>
      <p:sp>
        <p:nvSpPr>
          <p:cNvPr id="5" name="Šipka doprava 4"/>
          <p:cNvSpPr/>
          <p:nvPr/>
        </p:nvSpPr>
        <p:spPr>
          <a:xfrm>
            <a:off x="827584" y="4365104"/>
            <a:ext cx="69037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ovéPole 5"/>
          <p:cNvSpPr txBox="1"/>
          <p:nvPr/>
        </p:nvSpPr>
        <p:spPr>
          <a:xfrm>
            <a:off x="1763688" y="4149080"/>
            <a:ext cx="6343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My mother </a:t>
            </a:r>
            <a:r>
              <a:rPr lang="en-GB" sz="2400" b="1" dirty="0" smtClean="0"/>
              <a:t>told me to stop </a:t>
            </a:r>
            <a:r>
              <a:rPr lang="en-GB" sz="2400" dirty="0" smtClean="0"/>
              <a:t>eating the chocolate.</a:t>
            </a:r>
            <a:endParaRPr lang="en-GB" sz="2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1763688" y="5229200"/>
            <a:ext cx="60240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The police officer shouted: ‘</a:t>
            </a:r>
            <a:r>
              <a:rPr lang="en-GB" sz="2400" i="1" dirty="0" smtClean="0"/>
              <a:t>Get out of the car!’</a:t>
            </a:r>
            <a:endParaRPr lang="en-GB" sz="2400" dirty="0"/>
          </a:p>
        </p:txBody>
      </p:sp>
      <p:sp>
        <p:nvSpPr>
          <p:cNvPr id="8" name="Šipka doprava 7"/>
          <p:cNvSpPr/>
          <p:nvPr/>
        </p:nvSpPr>
        <p:spPr>
          <a:xfrm>
            <a:off x="827584" y="5805264"/>
            <a:ext cx="69037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ovéPole 8"/>
          <p:cNvSpPr txBox="1"/>
          <p:nvPr/>
        </p:nvSpPr>
        <p:spPr>
          <a:xfrm>
            <a:off x="1763688" y="5589240"/>
            <a:ext cx="6371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The police officer </a:t>
            </a:r>
            <a:r>
              <a:rPr lang="en-GB" sz="2400" b="1" dirty="0" smtClean="0"/>
              <a:t>ordered us to get out </a:t>
            </a:r>
            <a:r>
              <a:rPr lang="en-GB" sz="2400" dirty="0" smtClean="0"/>
              <a:t>of the car.</a:t>
            </a:r>
            <a:endParaRPr lang="en-GB" sz="24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5508104" y="4581128"/>
            <a:ext cx="2988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(the meaning is not so strong)</a:t>
            </a:r>
            <a:endParaRPr lang="en-GB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5868144" y="6021288"/>
            <a:ext cx="2596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(the meaning is stronger)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700"/>
                            </p:stCondLst>
                            <p:childTnLst>
                              <p:par>
                                <p:cTn id="2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8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1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  <p:bldP spid="6" grpId="0"/>
      <p:bldP spid="7" grpId="0"/>
      <p:bldP spid="8" grpId="0" animBg="1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Skupina 15"/>
          <p:cNvGrpSpPr/>
          <p:nvPr/>
        </p:nvGrpSpPr>
        <p:grpSpPr>
          <a:xfrm>
            <a:off x="1691680" y="3356992"/>
            <a:ext cx="1728192" cy="2750903"/>
            <a:chOff x="7020272" y="2708920"/>
            <a:chExt cx="1728192" cy="2750903"/>
          </a:xfrm>
        </p:grpSpPr>
        <p:pic>
          <p:nvPicPr>
            <p:cNvPr id="17" name="Picture 3" descr="C:\Users\Ilona\AppData\Local\Microsoft\Windows\Temporary Internet Files\Content.IE5\OCH93P8O\MC900434605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020272" y="2708920"/>
              <a:ext cx="1728192" cy="2750903"/>
            </a:xfrm>
            <a:prstGeom prst="rect">
              <a:avLst/>
            </a:prstGeom>
            <a:noFill/>
          </p:spPr>
        </p:pic>
        <p:sp>
          <p:nvSpPr>
            <p:cNvPr id="18" name="TextovéPole 17"/>
            <p:cNvSpPr txBox="1"/>
            <p:nvPr/>
          </p:nvSpPr>
          <p:spPr>
            <a:xfrm>
              <a:off x="8316416" y="328498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3</a:t>
              </a:r>
              <a:endParaRPr lang="en-GB" dirty="0"/>
            </a:p>
          </p:txBody>
        </p:sp>
      </p:grpSp>
      <p:sp>
        <p:nvSpPr>
          <p:cNvPr id="2" name="Obdélník 1"/>
          <p:cNvSpPr/>
          <p:nvPr/>
        </p:nvSpPr>
        <p:spPr>
          <a:xfrm>
            <a:off x="1146564" y="548680"/>
            <a:ext cx="67904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REPORTING REQUESTS</a:t>
            </a:r>
            <a:endParaRPr lang="en-GB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539552" y="1772816"/>
            <a:ext cx="775648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We usually report requests with ask.</a:t>
            </a:r>
            <a:endParaRPr lang="en-GB" sz="2800" b="1" dirty="0" smtClean="0"/>
          </a:p>
          <a:p>
            <a:r>
              <a:rPr lang="en-GB" sz="2800" b="1" dirty="0" smtClean="0"/>
              <a:t>! </a:t>
            </a:r>
            <a:r>
              <a:rPr lang="en-GB" sz="2800" dirty="0" smtClean="0"/>
              <a:t>We </a:t>
            </a:r>
            <a:r>
              <a:rPr lang="en-GB" sz="2800" dirty="0" smtClean="0">
                <a:solidFill>
                  <a:srgbClr val="FF0000"/>
                </a:solidFill>
              </a:rPr>
              <a:t>don’t</a:t>
            </a:r>
            <a:r>
              <a:rPr lang="en-GB" sz="2800" dirty="0" smtClean="0"/>
              <a:t> use </a:t>
            </a:r>
            <a:r>
              <a:rPr lang="en-GB" sz="2800" i="1" dirty="0" smtClean="0">
                <a:solidFill>
                  <a:srgbClr val="FF0000"/>
                </a:solidFill>
              </a:rPr>
              <a:t>say + to</a:t>
            </a:r>
            <a:r>
              <a:rPr lang="en-GB" sz="2800" dirty="0" smtClean="0"/>
              <a:t> </a:t>
            </a:r>
            <a:r>
              <a:rPr lang="en-GB" sz="2800" dirty="0" err="1" smtClean="0"/>
              <a:t>to</a:t>
            </a:r>
            <a:r>
              <a:rPr lang="en-GB" sz="2800" dirty="0" smtClean="0"/>
              <a:t> report requests or orders.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1475656" y="3068960"/>
            <a:ext cx="6327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My mother said: ‘</a:t>
            </a:r>
            <a:r>
              <a:rPr lang="en-GB" sz="2400" i="1" dirty="0" smtClean="0"/>
              <a:t>Will you carry my bag, please?</a:t>
            </a:r>
            <a:r>
              <a:rPr lang="en-GB" sz="2400" dirty="0" smtClean="0"/>
              <a:t>’ </a:t>
            </a:r>
            <a:endParaRPr lang="en-GB" sz="2400" dirty="0"/>
          </a:p>
        </p:txBody>
      </p:sp>
      <p:sp>
        <p:nvSpPr>
          <p:cNvPr id="5" name="Šipka doprava 4"/>
          <p:cNvSpPr/>
          <p:nvPr/>
        </p:nvSpPr>
        <p:spPr>
          <a:xfrm>
            <a:off x="683568" y="3717032"/>
            <a:ext cx="69037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ovéPole 5"/>
          <p:cNvSpPr txBox="1"/>
          <p:nvPr/>
        </p:nvSpPr>
        <p:spPr>
          <a:xfrm>
            <a:off x="1475656" y="3501008"/>
            <a:ext cx="5010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My mother </a:t>
            </a:r>
            <a:r>
              <a:rPr lang="en-GB" sz="2400" b="1" dirty="0" smtClean="0"/>
              <a:t>asked me to carry</a:t>
            </a:r>
            <a:r>
              <a:rPr lang="en-GB" sz="2400" dirty="0" smtClean="0"/>
              <a:t> her bag.</a:t>
            </a:r>
            <a:endParaRPr lang="en-GB" sz="2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323528" y="4509120"/>
            <a:ext cx="81733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On Friday my mother said: ‘</a:t>
            </a:r>
            <a:r>
              <a:rPr lang="en-GB" sz="2400" i="1" dirty="0" smtClean="0"/>
              <a:t>Tidy </a:t>
            </a:r>
            <a:r>
              <a:rPr lang="en-GB" sz="2400" b="1" i="1" dirty="0" smtClean="0"/>
              <a:t>your</a:t>
            </a:r>
            <a:r>
              <a:rPr lang="en-GB" sz="2400" i="1" dirty="0" smtClean="0"/>
              <a:t> room when </a:t>
            </a:r>
            <a:r>
              <a:rPr lang="en-GB" sz="2400" b="1" i="1" dirty="0" smtClean="0"/>
              <a:t>you get </a:t>
            </a:r>
            <a:r>
              <a:rPr lang="en-GB" sz="2400" i="1" dirty="0" smtClean="0"/>
              <a:t>back </a:t>
            </a:r>
          </a:p>
          <a:p>
            <a:pPr algn="r"/>
            <a:r>
              <a:rPr lang="en-GB" sz="2400" i="1" dirty="0" smtClean="0"/>
              <a:t>from school </a:t>
            </a:r>
            <a:r>
              <a:rPr lang="en-GB" sz="2400" b="1" i="1" dirty="0" smtClean="0"/>
              <a:t>this</a:t>
            </a:r>
            <a:r>
              <a:rPr lang="en-GB" sz="2400" i="1" dirty="0" smtClean="0"/>
              <a:t> afternoon.’</a:t>
            </a:r>
            <a:endParaRPr lang="en-GB" sz="2400" dirty="0"/>
          </a:p>
        </p:txBody>
      </p:sp>
      <p:sp>
        <p:nvSpPr>
          <p:cNvPr id="8" name="Šipka doprava 7"/>
          <p:cNvSpPr/>
          <p:nvPr/>
        </p:nvSpPr>
        <p:spPr>
          <a:xfrm>
            <a:off x="683568" y="5445224"/>
            <a:ext cx="69037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ovéPole 8"/>
          <p:cNvSpPr txBox="1"/>
          <p:nvPr/>
        </p:nvSpPr>
        <p:spPr>
          <a:xfrm>
            <a:off x="1547664" y="5301208"/>
            <a:ext cx="69364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My mother asked </a:t>
            </a:r>
            <a:r>
              <a:rPr lang="en-GB" sz="2400" b="1" dirty="0" smtClean="0"/>
              <a:t>me</a:t>
            </a:r>
            <a:r>
              <a:rPr lang="en-GB" sz="2400" dirty="0" smtClean="0"/>
              <a:t> to tidy </a:t>
            </a:r>
            <a:r>
              <a:rPr lang="en-GB" sz="2400" b="1" dirty="0" smtClean="0"/>
              <a:t>my</a:t>
            </a:r>
            <a:r>
              <a:rPr lang="en-GB" sz="2400" dirty="0" smtClean="0"/>
              <a:t> room when </a:t>
            </a:r>
            <a:r>
              <a:rPr lang="en-GB" sz="2400" b="1" dirty="0" smtClean="0"/>
              <a:t>I got </a:t>
            </a:r>
            <a:r>
              <a:rPr lang="en-GB" sz="2400" dirty="0" smtClean="0"/>
              <a:t>back</a:t>
            </a:r>
          </a:p>
          <a:p>
            <a:pPr algn="r"/>
            <a:r>
              <a:rPr lang="en-GB" sz="2400" dirty="0" smtClean="0"/>
              <a:t>from school </a:t>
            </a:r>
            <a:r>
              <a:rPr lang="en-GB" sz="2400" b="1" dirty="0" smtClean="0"/>
              <a:t>that</a:t>
            </a:r>
            <a:r>
              <a:rPr lang="en-GB" sz="2400" dirty="0" smtClean="0"/>
              <a:t> afternoon.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900"/>
                            </p:stCondLst>
                            <p:childTnLst>
                              <p:par>
                                <p:cTn id="2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200"/>
                            </p:stCondLst>
                            <p:childTnLst>
                              <p:par>
                                <p:cTn id="4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  <p:bldP spid="6" grpId="0"/>
      <p:bldP spid="7" grpId="0"/>
      <p:bldP spid="8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Skupina 18"/>
          <p:cNvGrpSpPr/>
          <p:nvPr/>
        </p:nvGrpSpPr>
        <p:grpSpPr>
          <a:xfrm>
            <a:off x="5292080" y="3068960"/>
            <a:ext cx="3535977" cy="2530015"/>
            <a:chOff x="2915816" y="3717032"/>
            <a:chExt cx="3535977" cy="2530015"/>
          </a:xfrm>
        </p:grpSpPr>
        <p:pic>
          <p:nvPicPr>
            <p:cNvPr id="20" name="Picture 6" descr="C:\Users\Ilona\AppData\Local\Microsoft\Windows\Temporary Internet Files\Content.IE5\WXYIKB1O\MP900442429[1]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15816" y="3717032"/>
              <a:ext cx="3535977" cy="2530015"/>
            </a:xfrm>
            <a:prstGeom prst="rect">
              <a:avLst/>
            </a:prstGeom>
            <a:noFill/>
          </p:spPr>
        </p:pic>
        <p:sp>
          <p:nvSpPr>
            <p:cNvPr id="21" name="TextovéPole 20"/>
            <p:cNvSpPr txBox="1"/>
            <p:nvPr/>
          </p:nvSpPr>
          <p:spPr>
            <a:xfrm>
              <a:off x="6084168" y="393305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dirty="0" smtClean="0"/>
                <a:t>2</a:t>
              </a:r>
              <a:endParaRPr lang="en-GB" dirty="0"/>
            </a:p>
          </p:txBody>
        </p:sp>
      </p:grpSp>
      <p:sp>
        <p:nvSpPr>
          <p:cNvPr id="2" name="Obdélník 1"/>
          <p:cNvSpPr/>
          <p:nvPr/>
        </p:nvSpPr>
        <p:spPr>
          <a:xfrm>
            <a:off x="1619672" y="188640"/>
            <a:ext cx="59610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REPORTING ADVICE</a:t>
            </a:r>
            <a:endParaRPr lang="en-GB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475656" y="1052736"/>
            <a:ext cx="63690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We report advice with </a:t>
            </a:r>
            <a:r>
              <a:rPr lang="en-GB" sz="2800" i="1" dirty="0" smtClean="0"/>
              <a:t>advice, tell </a:t>
            </a:r>
            <a:r>
              <a:rPr lang="en-GB" sz="2800" dirty="0" smtClean="0"/>
              <a:t>or </a:t>
            </a:r>
            <a:r>
              <a:rPr lang="en-GB" sz="2800" i="1" dirty="0" smtClean="0"/>
              <a:t>warn.</a:t>
            </a:r>
            <a:endParaRPr lang="en-GB" sz="2800" b="1" dirty="0" smtClean="0"/>
          </a:p>
        </p:txBody>
      </p:sp>
      <p:sp>
        <p:nvSpPr>
          <p:cNvPr id="4" name="TextovéPole 3"/>
          <p:cNvSpPr txBox="1"/>
          <p:nvPr/>
        </p:nvSpPr>
        <p:spPr>
          <a:xfrm>
            <a:off x="1259632" y="1628800"/>
            <a:ext cx="5931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My trainer said: ‘</a:t>
            </a:r>
            <a:r>
              <a:rPr lang="en-GB" sz="2400" i="1" dirty="0" smtClean="0"/>
              <a:t>I think you should run more.</a:t>
            </a:r>
            <a:r>
              <a:rPr lang="en-GB" sz="2400" dirty="0" smtClean="0"/>
              <a:t>’ </a:t>
            </a:r>
            <a:endParaRPr lang="en-GB" sz="2400" dirty="0"/>
          </a:p>
        </p:txBody>
      </p:sp>
      <p:sp>
        <p:nvSpPr>
          <p:cNvPr id="5" name="Šipka doprava 4"/>
          <p:cNvSpPr/>
          <p:nvPr/>
        </p:nvSpPr>
        <p:spPr>
          <a:xfrm>
            <a:off x="395536" y="2204864"/>
            <a:ext cx="69037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ovéPole 5"/>
          <p:cNvSpPr txBox="1"/>
          <p:nvPr/>
        </p:nvSpPr>
        <p:spPr>
          <a:xfrm>
            <a:off x="1259632" y="2060848"/>
            <a:ext cx="4688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My trainer </a:t>
            </a:r>
            <a:r>
              <a:rPr lang="en-GB" sz="2400" b="1" dirty="0" smtClean="0"/>
              <a:t>advice me to run </a:t>
            </a:r>
            <a:r>
              <a:rPr lang="en-GB" sz="2400" dirty="0" smtClean="0"/>
              <a:t>more.</a:t>
            </a:r>
            <a:endParaRPr lang="en-GB" sz="24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1331640" y="2708920"/>
            <a:ext cx="63516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The teacher said: ‘</a:t>
            </a:r>
            <a:r>
              <a:rPr lang="en-GB" sz="2400" i="1" dirty="0" smtClean="0"/>
              <a:t>You should all take the exam.’</a:t>
            </a:r>
            <a:endParaRPr lang="en-GB" sz="2400" dirty="0"/>
          </a:p>
        </p:txBody>
      </p:sp>
      <p:sp>
        <p:nvSpPr>
          <p:cNvPr id="8" name="Šipka doprava 7"/>
          <p:cNvSpPr/>
          <p:nvPr/>
        </p:nvSpPr>
        <p:spPr>
          <a:xfrm>
            <a:off x="395536" y="3284984"/>
            <a:ext cx="69037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ovéPole 8"/>
          <p:cNvSpPr txBox="1"/>
          <p:nvPr/>
        </p:nvSpPr>
        <p:spPr>
          <a:xfrm>
            <a:off x="1331640" y="3140968"/>
            <a:ext cx="6557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The teacher </a:t>
            </a:r>
            <a:r>
              <a:rPr lang="en-GB" sz="2400" b="1" dirty="0" smtClean="0"/>
              <a:t>told all the students to take</a:t>
            </a:r>
            <a:r>
              <a:rPr lang="en-GB" sz="2400" dirty="0" smtClean="0"/>
              <a:t> the exam.</a:t>
            </a:r>
            <a:endParaRPr lang="en-GB" sz="2400" dirty="0"/>
          </a:p>
        </p:txBody>
      </p:sp>
      <p:sp>
        <p:nvSpPr>
          <p:cNvPr id="13" name="Šipka doprava 12"/>
          <p:cNvSpPr/>
          <p:nvPr/>
        </p:nvSpPr>
        <p:spPr>
          <a:xfrm>
            <a:off x="395536" y="4365104"/>
            <a:ext cx="69037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ovéPole 13"/>
          <p:cNvSpPr txBox="1"/>
          <p:nvPr/>
        </p:nvSpPr>
        <p:spPr>
          <a:xfrm>
            <a:off x="1331640" y="3789040"/>
            <a:ext cx="71189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My husband said: ‘Be careful – there’s ice on the roads.’</a:t>
            </a:r>
            <a:endParaRPr lang="en-GB" sz="2400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1331640" y="4149080"/>
            <a:ext cx="72955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My husband </a:t>
            </a:r>
            <a:r>
              <a:rPr lang="en-GB" sz="2400" b="1" dirty="0" smtClean="0"/>
              <a:t>warned me to be </a:t>
            </a:r>
            <a:r>
              <a:rPr lang="en-GB" sz="2400" dirty="0" smtClean="0"/>
              <a:t>careful because there was</a:t>
            </a:r>
          </a:p>
          <a:p>
            <a:r>
              <a:rPr lang="en-GB" sz="2400" dirty="0" smtClean="0"/>
              <a:t>ice on the roads.</a:t>
            </a:r>
            <a:endParaRPr lang="en-GB" sz="2400" dirty="0"/>
          </a:p>
        </p:txBody>
      </p:sp>
      <p:sp>
        <p:nvSpPr>
          <p:cNvPr id="16" name="Obdélník 15"/>
          <p:cNvSpPr/>
          <p:nvPr/>
        </p:nvSpPr>
        <p:spPr>
          <a:xfrm>
            <a:off x="1331640" y="5085184"/>
            <a:ext cx="65527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!</a:t>
            </a:r>
            <a:r>
              <a:rPr lang="en-GB" sz="2400" b="1" dirty="0" smtClean="0"/>
              <a:t> </a:t>
            </a:r>
            <a:r>
              <a:rPr lang="en-GB" sz="2400" dirty="0" smtClean="0"/>
              <a:t>We </a:t>
            </a:r>
            <a:r>
              <a:rPr lang="en-GB" sz="2400" dirty="0" smtClean="0">
                <a:solidFill>
                  <a:srgbClr val="FF0000"/>
                </a:solidFill>
              </a:rPr>
              <a:t>don’t</a:t>
            </a:r>
            <a:r>
              <a:rPr lang="en-GB" sz="2400" dirty="0" smtClean="0"/>
              <a:t> use this pattern with </a:t>
            </a:r>
            <a:r>
              <a:rPr lang="en-GB" sz="2400" i="1" dirty="0" smtClean="0">
                <a:solidFill>
                  <a:srgbClr val="FF0000"/>
                </a:solidFill>
              </a:rPr>
              <a:t>suggest</a:t>
            </a:r>
            <a:r>
              <a:rPr lang="en-GB" sz="2400" dirty="0" smtClean="0"/>
              <a:t>.</a:t>
            </a:r>
          </a:p>
          <a:p>
            <a:r>
              <a:rPr lang="en-GB" sz="2400" dirty="0" smtClean="0"/>
              <a:t>We use </a:t>
            </a:r>
            <a:r>
              <a:rPr lang="en-GB" sz="2400" i="1" dirty="0" smtClean="0">
                <a:solidFill>
                  <a:srgbClr val="FF0000"/>
                </a:solidFill>
              </a:rPr>
              <a:t>suggest + should </a:t>
            </a:r>
            <a:r>
              <a:rPr lang="en-GB" sz="2400" dirty="0" smtClean="0"/>
              <a:t>or</a:t>
            </a:r>
            <a:r>
              <a:rPr lang="en-GB" sz="2400" i="1" dirty="0" smtClean="0">
                <a:solidFill>
                  <a:srgbClr val="FF0000"/>
                </a:solidFill>
              </a:rPr>
              <a:t> suggest + -</a:t>
            </a:r>
            <a:r>
              <a:rPr lang="en-GB" sz="2400" i="1" dirty="0" err="1" smtClean="0">
                <a:solidFill>
                  <a:srgbClr val="FF0000"/>
                </a:solidFill>
              </a:rPr>
              <a:t>ing</a:t>
            </a:r>
            <a:r>
              <a:rPr lang="en-GB" sz="2400" i="1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/>
              <a:t>form:</a:t>
            </a:r>
          </a:p>
          <a:p>
            <a:r>
              <a:rPr lang="en-GB" sz="2400" dirty="0" smtClean="0"/>
              <a:t>The trainer </a:t>
            </a:r>
            <a:r>
              <a:rPr lang="en-GB" sz="2400" i="1" dirty="0" smtClean="0">
                <a:solidFill>
                  <a:srgbClr val="FF0000"/>
                </a:solidFill>
              </a:rPr>
              <a:t>suggested (that) I should run </a:t>
            </a:r>
            <a:r>
              <a:rPr lang="en-GB" sz="2400" dirty="0" smtClean="0"/>
              <a:t>more.</a:t>
            </a:r>
          </a:p>
          <a:p>
            <a:r>
              <a:rPr lang="en-GB" sz="2400" dirty="0" smtClean="0"/>
              <a:t>My friends </a:t>
            </a:r>
            <a:r>
              <a:rPr lang="en-GB" sz="2400" i="1" dirty="0" smtClean="0">
                <a:solidFill>
                  <a:srgbClr val="FF0000"/>
                </a:solidFill>
              </a:rPr>
              <a:t>suggested running </a:t>
            </a:r>
            <a:r>
              <a:rPr lang="en-GB" sz="2400" dirty="0" smtClean="0"/>
              <a:t>together.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800"/>
                            </p:stCondLst>
                            <p:childTnLst>
                              <p:par>
                                <p:cTn id="2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600"/>
                            </p:stCondLst>
                            <p:childTnLst>
                              <p:par>
                                <p:cTn id="6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4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4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4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  <p:bldP spid="6" grpId="0"/>
      <p:bldP spid="7" grpId="0"/>
      <p:bldP spid="8" grpId="0" animBg="1"/>
      <p:bldP spid="9" grpId="0"/>
      <p:bldP spid="13" grpId="0" animBg="1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755576" y="332656"/>
            <a:ext cx="786792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Complete the reported orders, requests and advice.</a:t>
            </a:r>
          </a:p>
          <a:p>
            <a:pPr algn="ctr"/>
            <a:r>
              <a:rPr lang="en-GB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Use </a:t>
            </a:r>
            <a:r>
              <a:rPr lang="en-GB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tell, ask, advice </a:t>
            </a:r>
            <a:r>
              <a:rPr lang="en-GB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</a:t>
            </a:r>
            <a:r>
              <a:rPr lang="en-GB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warn.</a:t>
            </a:r>
            <a:endParaRPr lang="cs-CZ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55576" y="1628800"/>
            <a:ext cx="8090035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1.     ‘Don’t talk in the library.’</a:t>
            </a:r>
          </a:p>
          <a:p>
            <a:r>
              <a:rPr lang="en-GB" dirty="0" smtClean="0"/>
              <a:t>The librarian ................................................................................................................ .</a:t>
            </a:r>
          </a:p>
          <a:p>
            <a:pPr marL="342900" indent="-342900">
              <a:buAutoNum type="arabicPeriod" startAt="2"/>
            </a:pPr>
            <a:r>
              <a:rPr lang="en-GB" dirty="0" smtClean="0"/>
              <a:t>‘Please have your tickets ready.’</a:t>
            </a:r>
          </a:p>
          <a:p>
            <a:pPr marL="342900" indent="-342900"/>
            <a:r>
              <a:rPr lang="en-GB" dirty="0" smtClean="0"/>
              <a:t>The rider ...................................................................................................................... .</a:t>
            </a:r>
          </a:p>
          <a:p>
            <a:pPr marL="342900" indent="-342900">
              <a:buAutoNum type="arabicPeriod" startAt="3"/>
            </a:pPr>
            <a:r>
              <a:rPr lang="en-GB" dirty="0" smtClean="0"/>
              <a:t>‘Stop working so hard.’</a:t>
            </a:r>
          </a:p>
          <a:p>
            <a:pPr marL="342900" indent="-342900"/>
            <a:r>
              <a:rPr lang="en-GB" dirty="0" smtClean="0"/>
              <a:t>The doctor ................................................................................................................... .</a:t>
            </a:r>
          </a:p>
          <a:p>
            <a:pPr marL="342900" indent="-342900">
              <a:buAutoNum type="arabicPeriod" startAt="4"/>
            </a:pPr>
            <a:r>
              <a:rPr lang="en-GB" dirty="0" smtClean="0"/>
              <a:t>‘Don’t jump into the swimming pool here – it’s dangerous.’</a:t>
            </a:r>
          </a:p>
          <a:p>
            <a:pPr marL="342900" indent="-342900"/>
            <a:r>
              <a:rPr lang="en-GB" dirty="0" smtClean="0"/>
              <a:t>The lifeguard ................................................................................................................ .</a:t>
            </a:r>
          </a:p>
          <a:p>
            <a:pPr marL="342900" indent="-342900">
              <a:buAutoNum type="arabicPeriod" startAt="5"/>
            </a:pPr>
            <a:r>
              <a:rPr lang="en-GB" dirty="0" smtClean="0"/>
              <a:t>‘Please don’t eat in the hall during the lecture.’</a:t>
            </a:r>
          </a:p>
          <a:p>
            <a:pPr marL="342900" indent="-342900"/>
            <a:r>
              <a:rPr lang="en-GB" dirty="0" smtClean="0"/>
              <a:t>The tutor ...................................................................................................................... .</a:t>
            </a:r>
          </a:p>
          <a:p>
            <a:pPr marL="342900" indent="-342900">
              <a:buAutoNum type="arabicPeriod" startAt="6"/>
            </a:pPr>
            <a:r>
              <a:rPr lang="en-GB" dirty="0" smtClean="0"/>
              <a:t>‘Be careful – there’s not so much thick ice on this pond.’</a:t>
            </a:r>
          </a:p>
          <a:p>
            <a:pPr marL="342900" indent="-342900"/>
            <a:r>
              <a:rPr lang="en-GB" dirty="0" smtClean="0"/>
              <a:t>Dad ............................................................................................................................... .</a:t>
            </a:r>
          </a:p>
          <a:p>
            <a:pPr marL="342900" indent="-342900">
              <a:buAutoNum type="arabicPeriod" startAt="7"/>
            </a:pPr>
            <a:r>
              <a:rPr lang="en-GB" dirty="0" smtClean="0"/>
              <a:t>‘You should be successful in business.’</a:t>
            </a:r>
          </a:p>
          <a:p>
            <a:pPr marL="342900" indent="-342900"/>
            <a:r>
              <a:rPr lang="en-GB" dirty="0" smtClean="0"/>
              <a:t>My mum ....................................................................................................................... .</a:t>
            </a:r>
          </a:p>
          <a:p>
            <a:pPr marL="342900" indent="-342900">
              <a:buAutoNum type="arabicPeriod" startAt="8"/>
            </a:pPr>
            <a:r>
              <a:rPr lang="en-GB" dirty="0" smtClean="0"/>
              <a:t>‘It’s best if you take the taxi.</a:t>
            </a:r>
          </a:p>
          <a:p>
            <a:pPr marL="342900" indent="-342900"/>
            <a:r>
              <a:rPr lang="en-GB" dirty="0" smtClean="0"/>
              <a:t>The man ....................................................................................................................... .</a:t>
            </a:r>
          </a:p>
          <a:p>
            <a:pPr marL="342900" indent="-342900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755576" y="332656"/>
            <a:ext cx="7867923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Complete the reported orders, requests and advice.</a:t>
            </a:r>
          </a:p>
          <a:p>
            <a:pPr algn="ctr"/>
            <a:r>
              <a:rPr lang="en-GB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Use </a:t>
            </a:r>
            <a:r>
              <a:rPr lang="en-GB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tell, ask, advice </a:t>
            </a:r>
            <a:r>
              <a:rPr lang="en-GB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</a:t>
            </a:r>
            <a:r>
              <a:rPr lang="en-GB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warn.</a:t>
            </a:r>
            <a:endParaRPr lang="cs-CZ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55576" y="1628800"/>
            <a:ext cx="781534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1.     ‘Don’t talk in the library.’</a:t>
            </a:r>
          </a:p>
          <a:p>
            <a:r>
              <a:rPr lang="en-GB" dirty="0" smtClean="0"/>
              <a:t>The librarian </a:t>
            </a:r>
            <a:r>
              <a:rPr lang="en-GB" b="1" dirty="0" smtClean="0"/>
              <a:t>told us not to talk in the library.</a:t>
            </a:r>
            <a:endParaRPr lang="en-GB" dirty="0" smtClean="0"/>
          </a:p>
          <a:p>
            <a:pPr marL="342900" indent="-342900">
              <a:buAutoNum type="arabicPeriod" startAt="2"/>
            </a:pPr>
            <a:r>
              <a:rPr lang="en-GB" dirty="0" smtClean="0"/>
              <a:t>‘Please have your tickets ready.’</a:t>
            </a:r>
          </a:p>
          <a:p>
            <a:pPr marL="342900" indent="-342900"/>
            <a:r>
              <a:rPr lang="en-GB" dirty="0" smtClean="0"/>
              <a:t>The rider </a:t>
            </a:r>
            <a:r>
              <a:rPr lang="en-GB" b="1" dirty="0" smtClean="0"/>
              <a:t>asked us to have our tickets ready.</a:t>
            </a:r>
            <a:endParaRPr lang="en-GB" dirty="0" smtClean="0"/>
          </a:p>
          <a:p>
            <a:pPr marL="342900" indent="-342900">
              <a:buAutoNum type="arabicPeriod" startAt="3"/>
            </a:pPr>
            <a:r>
              <a:rPr lang="en-GB" dirty="0" smtClean="0"/>
              <a:t>‘Stop working so hard.’</a:t>
            </a:r>
          </a:p>
          <a:p>
            <a:pPr marL="342900" indent="-342900"/>
            <a:r>
              <a:rPr lang="en-GB" dirty="0" smtClean="0"/>
              <a:t>The doctor </a:t>
            </a:r>
            <a:r>
              <a:rPr lang="en-GB" b="1" dirty="0" smtClean="0"/>
              <a:t>told me to stop working so hard.</a:t>
            </a:r>
            <a:endParaRPr lang="en-GB" dirty="0" smtClean="0"/>
          </a:p>
          <a:p>
            <a:pPr marL="342900" indent="-342900">
              <a:buAutoNum type="arabicPeriod" startAt="4"/>
            </a:pPr>
            <a:r>
              <a:rPr lang="en-GB" dirty="0" smtClean="0"/>
              <a:t>‘Don’t jump into the swimming pool here – it’s dangerous.’</a:t>
            </a:r>
          </a:p>
          <a:p>
            <a:pPr marL="342900" indent="-342900"/>
            <a:r>
              <a:rPr lang="en-GB" dirty="0" smtClean="0"/>
              <a:t>The lifeguard </a:t>
            </a:r>
            <a:r>
              <a:rPr lang="en-GB" b="1" dirty="0" smtClean="0"/>
              <a:t>warned us not to jump into the swimming pool there.</a:t>
            </a:r>
            <a:endParaRPr lang="en-GB" dirty="0" smtClean="0"/>
          </a:p>
          <a:p>
            <a:pPr marL="342900" indent="-342900">
              <a:buAutoNum type="arabicPeriod" startAt="5"/>
            </a:pPr>
            <a:r>
              <a:rPr lang="en-GB" dirty="0" smtClean="0"/>
              <a:t>‘Please don’t eat in the hall during the lecture.’</a:t>
            </a:r>
          </a:p>
          <a:p>
            <a:pPr marL="342900" indent="-342900"/>
            <a:r>
              <a:rPr lang="en-GB" dirty="0" smtClean="0"/>
              <a:t>The tutor </a:t>
            </a:r>
            <a:r>
              <a:rPr lang="en-GB" b="1" dirty="0" smtClean="0"/>
              <a:t>asked us not to eat in the hall during the lecture.</a:t>
            </a:r>
            <a:endParaRPr lang="en-GB" dirty="0" smtClean="0"/>
          </a:p>
          <a:p>
            <a:pPr marL="342900" indent="-342900">
              <a:buAutoNum type="arabicPeriod" startAt="6"/>
            </a:pPr>
            <a:r>
              <a:rPr lang="en-GB" dirty="0" smtClean="0"/>
              <a:t>‘Be careful – there’s not so much thick ice on this pond.’</a:t>
            </a:r>
          </a:p>
          <a:p>
            <a:pPr marL="342900" indent="-342900"/>
            <a:r>
              <a:rPr lang="en-GB" dirty="0" smtClean="0"/>
              <a:t>Dad </a:t>
            </a:r>
            <a:r>
              <a:rPr lang="en-GB" b="1" dirty="0" smtClean="0"/>
              <a:t>warned me to be careful because there wasn’t much thick ice on that pond.</a:t>
            </a:r>
            <a:endParaRPr lang="en-GB" dirty="0" smtClean="0"/>
          </a:p>
          <a:p>
            <a:pPr marL="342900" indent="-342900">
              <a:buAutoNum type="arabicPeriod" startAt="7"/>
            </a:pPr>
            <a:r>
              <a:rPr lang="en-GB" dirty="0" smtClean="0"/>
              <a:t>‘You should be successful in business.’</a:t>
            </a:r>
          </a:p>
          <a:p>
            <a:pPr marL="342900" indent="-342900"/>
            <a:r>
              <a:rPr lang="en-GB" dirty="0" smtClean="0"/>
              <a:t>My mum </a:t>
            </a:r>
            <a:r>
              <a:rPr lang="en-GB" b="1" dirty="0" smtClean="0"/>
              <a:t>told me to be successful in business.</a:t>
            </a:r>
            <a:endParaRPr lang="en-GB" dirty="0" smtClean="0"/>
          </a:p>
          <a:p>
            <a:pPr marL="342900" indent="-342900">
              <a:buAutoNum type="arabicPeriod" startAt="8"/>
            </a:pPr>
            <a:r>
              <a:rPr lang="en-GB" dirty="0" smtClean="0"/>
              <a:t>‘It’s best if you take the taxi.’</a:t>
            </a:r>
          </a:p>
          <a:p>
            <a:pPr marL="342900" indent="-342900"/>
            <a:r>
              <a:rPr lang="en-GB" dirty="0" smtClean="0"/>
              <a:t>The man </a:t>
            </a:r>
            <a:r>
              <a:rPr lang="en-GB" b="1" dirty="0" smtClean="0"/>
              <a:t>advised us to take the taxi.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83568" y="836712"/>
            <a:ext cx="770485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Zdroje a citace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Autorem materiálu a všech jeho částí, není-li uvedeno jinak, je Mgr. Ilona Kopšová.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Použitá literatura: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BETÁKOVÁ, Lucie, PhDr., MA, PhD. </a:t>
            </a:r>
            <a:r>
              <a:rPr lang="cs-CZ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Angličtina učitele angličtiny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Plzeň: </a:t>
            </a:r>
            <a:r>
              <a:rPr lang="cs-CZ" sz="12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Fraus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2006, ISBN 80-7238-550-X.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Cambridge Advanced Learner´s Dictionary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Cambridge: Cambridge University Press, 2005, ISBN 0-521-60499-0.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HARMER, Jeremy. </a:t>
            </a: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Teacher Knowledge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ELT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2012, ISBN 978-1-4082-6804-9.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/>
              <a:t>SZLACHTA, Emma. </a:t>
            </a:r>
            <a:r>
              <a:rPr lang="cs-CZ" sz="1200" i="1" dirty="0" err="1" smtClean="0"/>
              <a:t>Choices</a:t>
            </a:r>
            <a:r>
              <a:rPr lang="cs-CZ" sz="1200" i="1" dirty="0" smtClean="0"/>
              <a:t> - </a:t>
            </a:r>
            <a:r>
              <a:rPr lang="cs-CZ" sz="1200" i="1" dirty="0" err="1" smtClean="0"/>
              <a:t>Intermediate</a:t>
            </a:r>
            <a:r>
              <a:rPr lang="cs-CZ" sz="1200" dirty="0" smtClean="0"/>
              <a:t>. Edinburgh: </a:t>
            </a:r>
            <a:r>
              <a:rPr lang="cs-CZ" sz="1200" dirty="0" err="1" smtClean="0"/>
              <a:t>Pearson</a:t>
            </a:r>
            <a:r>
              <a:rPr lang="cs-CZ" sz="1200" dirty="0" smtClean="0"/>
              <a:t> ELT, 2012, ISBN 978-1-4082-9617-2.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FOLEY, Mark; HALL, Diane. </a:t>
            </a:r>
            <a:r>
              <a:rPr lang="en-GB" sz="12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MyGrammarLab</a:t>
            </a: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 ELT, 2012, ISBN 9781408299159.</a:t>
            </a: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683568" y="393305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cs typeface="Times New Roman" pitchFamily="18" charset="0"/>
              </a:rPr>
              <a:t>Obrázky a fotografie: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cs typeface="Times New Roman" pitchFamily="18" charset="0"/>
              </a:rPr>
              <a:t>1-3– zdroj: klipart sady Microsoft Office 2007 </a:t>
            </a:r>
            <a:r>
              <a:rPr lang="en-GB" sz="1200" dirty="0" smtClean="0">
                <a:latin typeface="Calibri" pitchFamily="34" charset="0"/>
                <a:cs typeface="Times New Roman" pitchFamily="18" charset="0"/>
              </a:rPr>
              <a:t>[ONLINE]</a:t>
            </a:r>
            <a:endParaRPr lang="en-GB" sz="1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836</Words>
  <Application>Microsoft Office PowerPoint</Application>
  <PresentationFormat>Předvádění na obrazovce (4:3)</PresentationFormat>
  <Paragraphs>101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Ilona</dc:creator>
  <cp:lastModifiedBy>Chalupna</cp:lastModifiedBy>
  <cp:revision>37</cp:revision>
  <dcterms:created xsi:type="dcterms:W3CDTF">2014-02-23T10:29:04Z</dcterms:created>
  <dcterms:modified xsi:type="dcterms:W3CDTF">2014-04-14T18:40:35Z</dcterms:modified>
</cp:coreProperties>
</file>